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6" r:id="rId2"/>
    <p:sldId id="258" r:id="rId3"/>
  </p:sldIdLst>
  <p:sldSz cx="10691813" cy="7559675"/>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2"/>
    <p:restoredTop sz="94664"/>
  </p:normalViewPr>
  <p:slideViewPr>
    <p:cSldViewPr snapToGrid="0" snapToObjects="1" showGuides="1">
      <p:cViewPr varScale="1">
        <p:scale>
          <a:sx n="154" d="100"/>
          <a:sy n="154" d="100"/>
        </p:scale>
        <p:origin x="1160" y="200"/>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984BC-11C3-2543-91F6-48C8214F0D1F}" type="datetimeFigureOut">
              <a:rPr lang="fr-FR" smtClean="0"/>
              <a:t>23/01/2023</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161BE-D74A-C64A-8583-2F1445AE562E}" type="slidenum">
              <a:rPr lang="fr-FR" smtClean="0"/>
              <a:t>‹N°›</a:t>
            </a:fld>
            <a:endParaRPr lang="fr-FR"/>
          </a:p>
        </p:txBody>
      </p:sp>
    </p:spTree>
    <p:extLst>
      <p:ext uri="{BB962C8B-B14F-4D97-AF65-F5344CB8AC3E}">
        <p14:creationId xmlns:p14="http://schemas.microsoft.com/office/powerpoint/2010/main" val="32487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sz="1200" dirty="0"/>
              <a:t>Siège : 21 rue de Saint Genès – 33000 Bordeaux - mail : </a:t>
            </a:r>
            <a:r>
              <a:rPr lang="fr-FR" sz="1200" dirty="0" err="1"/>
              <a:t>contact@asso-quartier-stgenes.org</a:t>
            </a:r>
            <a:endParaRPr lang="fr-FR" sz="1200" dirty="0"/>
          </a:p>
        </p:txBody>
      </p:sp>
      <p:sp>
        <p:nvSpPr>
          <p:cNvPr id="4" name="Espace réservé du numéro de diapositive 3"/>
          <p:cNvSpPr>
            <a:spLocks noGrp="1"/>
          </p:cNvSpPr>
          <p:nvPr>
            <p:ph type="sldNum" sz="quarter" idx="5"/>
          </p:nvPr>
        </p:nvSpPr>
        <p:spPr/>
        <p:txBody>
          <a:bodyPr/>
          <a:lstStyle/>
          <a:p>
            <a:fld id="{803161BE-D74A-C64A-8583-2F1445AE562E}" type="slidenum">
              <a:rPr lang="fr-FR" smtClean="0"/>
              <a:t>1</a:t>
            </a:fld>
            <a:endParaRPr lang="fr-FR"/>
          </a:p>
        </p:txBody>
      </p:sp>
    </p:spTree>
    <p:extLst>
      <p:ext uri="{BB962C8B-B14F-4D97-AF65-F5344CB8AC3E}">
        <p14:creationId xmlns:p14="http://schemas.microsoft.com/office/powerpoint/2010/main" val="28177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7775" y="1143000"/>
            <a:ext cx="436245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B8AB00-D3FF-4644-ACC2-9A852E2DD02B}" type="slidenum">
              <a:rPr lang="fr-FR" smtClean="0"/>
              <a:t>2</a:t>
            </a:fld>
            <a:endParaRPr lang="fr-FR"/>
          </a:p>
        </p:txBody>
      </p:sp>
    </p:spTree>
    <p:extLst>
      <p:ext uri="{BB962C8B-B14F-4D97-AF65-F5344CB8AC3E}">
        <p14:creationId xmlns:p14="http://schemas.microsoft.com/office/powerpoint/2010/main" val="33227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fr-FR"/>
              <a:t>Cliquez et modifiez le titre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23/01/2023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23/01/2023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23/01/2023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6E3ACE-1E8F-994A-9912-5B94807955A5}" type="datetimeFigureOut">
              <a:rPr lang="fr-FR" smtClean="0"/>
              <a:t>23/01/2023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fr-FR"/>
              <a:t>Cliquez et modifiez le titre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76E3ACE-1E8F-994A-9912-5B94807955A5}" type="datetimeFigureOut">
              <a:rPr lang="fr-FR" smtClean="0"/>
              <a:t>23/01/2023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76E3ACE-1E8F-994A-9912-5B94807955A5}" type="datetimeFigureOut">
              <a:rPr lang="fr-FR" smtClean="0"/>
              <a:t>23/01/2023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fr-FR"/>
              <a:t>Cliquez et modifiez le titre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4" name="Content Placeholder 3"/>
          <p:cNvSpPr>
            <a:spLocks noGrp="1"/>
          </p:cNvSpPr>
          <p:nvPr>
            <p:ph sz="half" idx="2"/>
          </p:nvPr>
        </p:nvSpPr>
        <p:spPr>
          <a:xfrm>
            <a:off x="736456" y="2761381"/>
            <a:ext cx="4523137"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6" name="Content Placeholder 5"/>
          <p:cNvSpPr>
            <a:spLocks noGrp="1"/>
          </p:cNvSpPr>
          <p:nvPr>
            <p:ph sz="quarter" idx="4"/>
          </p:nvPr>
        </p:nvSpPr>
        <p:spPr>
          <a:xfrm>
            <a:off x="5412731" y="2761381"/>
            <a:ext cx="4545413"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76E3ACE-1E8F-994A-9912-5B94807955A5}" type="datetimeFigureOut">
              <a:rPr lang="fr-FR" smtClean="0"/>
              <a:t>23/01/2023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076E3ACE-1E8F-994A-9912-5B94807955A5}" type="datetimeFigureOut">
              <a:rPr lang="fr-FR" smtClean="0"/>
              <a:t>23/01/2023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E3ACE-1E8F-994A-9912-5B94807955A5}" type="datetimeFigureOut">
              <a:rPr lang="fr-FR" smtClean="0"/>
              <a:t>23/01/2023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r-FR"/>
              <a:t>Cliquez et modifiez le titre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76E3ACE-1E8F-994A-9912-5B94807955A5}" type="datetimeFigureOut">
              <a:rPr lang="fr-FR" smtClean="0"/>
              <a:t>23/01/2023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r-FR"/>
              <a:t>Cliquez et modifiez le titre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76E3ACE-1E8F-994A-9912-5B94807955A5}" type="datetimeFigureOut">
              <a:rPr lang="fr-FR" smtClean="0"/>
              <a:t>23/01/2023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F27E2-CBB1-D74B-A370-A81F7654C7AC}"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076E3ACE-1E8F-994A-9912-5B94807955A5}" type="datetimeFigureOut">
              <a:rPr lang="fr-FR" smtClean="0"/>
              <a:t>23/01/2023</a:t>
            </a:fld>
            <a:endParaRPr lang="fr-FR"/>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9B6F27E2-CBB1-D74B-A370-A81F7654C7AC}" type="slidenum">
              <a:rPr lang="fr-FR" smtClean="0"/>
              <a:t>‹N°›</a:t>
            </a:fld>
            <a:endParaRPr lang="fr-FR"/>
          </a:p>
        </p:txBody>
      </p:sp>
    </p:spTree>
    <p:extLst>
      <p:ext uri="{BB962C8B-B14F-4D97-AF65-F5344CB8AC3E}">
        <p14:creationId xmlns:p14="http://schemas.microsoft.com/office/powerpoint/2010/main" val="1064769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860FCC-CA46-A641-9843-3EB86070929E}"/>
              </a:ext>
            </a:extLst>
          </p:cNvPr>
          <p:cNvSpPr/>
          <p:nvPr/>
        </p:nvSpPr>
        <p:spPr>
          <a:xfrm>
            <a:off x="2903502" y="0"/>
            <a:ext cx="2424147" cy="7559675"/>
          </a:xfrm>
          <a:prstGeom prst="rect">
            <a:avLst/>
          </a:prstGeom>
          <a:solidFill>
            <a:schemeClr val="bg1">
              <a:alpha val="76000"/>
            </a:schemeClr>
          </a:solidFill>
          <a:ln>
            <a:noFill/>
          </a:ln>
          <a:effectLst>
            <a:reflection stA="59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55"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187" y="-87312"/>
            <a:ext cx="5389837" cy="7855583"/>
          </a:xfrm>
          <a:prstGeom prst="rect">
            <a:avLst/>
          </a:prstGeom>
        </p:spPr>
      </p:pic>
      <p:sp>
        <p:nvSpPr>
          <p:cNvPr id="54" name="ZoneTexte 53">
            <a:extLst>
              <a:ext uri="{FF2B5EF4-FFF2-40B4-BE49-F238E27FC236}">
                <a16:creationId xmlns:a16="http://schemas.microsoft.com/office/drawing/2014/main" id="{533D3D17-FE2A-B74D-8145-6979C909B8F8}"/>
              </a:ext>
            </a:extLst>
          </p:cNvPr>
          <p:cNvSpPr txBox="1"/>
          <p:nvPr/>
        </p:nvSpPr>
        <p:spPr>
          <a:xfrm>
            <a:off x="5635107" y="234036"/>
            <a:ext cx="3054512" cy="1606615"/>
          </a:xfrm>
          <a:prstGeom prst="rect">
            <a:avLst/>
          </a:prstGeom>
          <a:noFill/>
          <a:effectLst>
            <a:outerShdw blurRad="25400" dist="50800" dir="5400000" algn="ctr" rotWithShape="0">
              <a:srgbClr val="000000">
                <a:alpha val="99000"/>
              </a:srgbClr>
            </a:outerShdw>
          </a:effectLst>
        </p:spPr>
        <p:txBody>
          <a:bodyPr wrap="square" rtlCol="0">
            <a:spAutoFit/>
          </a:bodyPr>
          <a:lstStyle/>
          <a:p>
            <a:r>
              <a:rPr lang="fr-FR" sz="2976" dirty="0">
                <a:solidFill>
                  <a:schemeClr val="bg1"/>
                </a:solidFill>
                <a:effectLst>
                  <a:outerShdw blurRad="50800" dist="50800" dir="5400000" algn="ctr" rotWithShape="0">
                    <a:srgbClr val="000000">
                      <a:alpha val="98000"/>
                    </a:srgbClr>
                  </a:outerShdw>
                </a:effectLst>
                <a:latin typeface="Futura Condensed Medium" panose="020B0602020204020303" pitchFamily="34" charset="-79"/>
                <a:cs typeface="Futura Condensed Medium" panose="020B0602020204020303" pitchFamily="34" charset="-79"/>
              </a:rPr>
              <a:t>ARQSG</a:t>
            </a:r>
            <a:br>
              <a:rPr lang="fr-FR" sz="2728" dirty="0">
                <a:latin typeface="Futura Condensed Medium" panose="020B0602020204020303" pitchFamily="34" charset="-79"/>
                <a:cs typeface="Futura Condensed Medium" panose="020B0602020204020303" pitchFamily="34" charset="-79"/>
              </a:rPr>
            </a:br>
            <a:r>
              <a:rPr lang="fr-FR" sz="1488" i="1" dirty="0">
                <a:solidFill>
                  <a:schemeClr val="bg1"/>
                </a:solidFill>
                <a:latin typeface="Futura Condensed Medium" panose="020B0602020204020303" pitchFamily="34" charset="-79"/>
                <a:cs typeface="Futura Condensed Medium" panose="020B0602020204020303" pitchFamily="34" charset="-79"/>
              </a:rPr>
              <a:t>Association </a:t>
            </a:r>
          </a:p>
          <a:p>
            <a:r>
              <a:rPr lang="fr-FR" sz="1488" i="1" dirty="0">
                <a:solidFill>
                  <a:schemeClr val="bg1"/>
                </a:solidFill>
                <a:latin typeface="Futura Condensed Medium" panose="020B0602020204020303" pitchFamily="34" charset="-79"/>
                <a:cs typeface="Futura Condensed Medium" panose="020B0602020204020303" pitchFamily="34" charset="-79"/>
              </a:rPr>
              <a:t>des Riverains </a:t>
            </a:r>
          </a:p>
          <a:p>
            <a:r>
              <a:rPr lang="fr-FR" sz="1488" i="1" dirty="0">
                <a:solidFill>
                  <a:schemeClr val="bg1"/>
                </a:solidFill>
                <a:latin typeface="Futura Condensed Medium" panose="020B0602020204020303" pitchFamily="34" charset="-79"/>
                <a:cs typeface="Futura Condensed Medium" panose="020B0602020204020303" pitchFamily="34" charset="-79"/>
              </a:rPr>
              <a:t>du Quartier </a:t>
            </a:r>
          </a:p>
          <a:p>
            <a:r>
              <a:rPr lang="fr-FR" sz="1488" i="1" dirty="0">
                <a:solidFill>
                  <a:schemeClr val="bg1"/>
                </a:solidFill>
                <a:latin typeface="Futura Condensed Medium" panose="020B0602020204020303" pitchFamily="34" charset="-79"/>
                <a:cs typeface="Futura Condensed Medium" panose="020B0602020204020303" pitchFamily="34" charset="-79"/>
              </a:rPr>
              <a:t>Saint-Genès </a:t>
            </a:r>
          </a:p>
          <a:p>
            <a:endParaRPr lang="fr-FR" sz="755" dirty="0"/>
          </a:p>
        </p:txBody>
      </p:sp>
      <p:sp>
        <p:nvSpPr>
          <p:cNvPr id="57" name="Rectangle 56">
            <a:extLst>
              <a:ext uri="{FF2B5EF4-FFF2-40B4-BE49-F238E27FC236}">
                <a16:creationId xmlns:a16="http://schemas.microsoft.com/office/drawing/2014/main" id="{2D860FCC-CA46-A641-9843-3EB86070929E}"/>
              </a:ext>
            </a:extLst>
          </p:cNvPr>
          <p:cNvSpPr/>
          <p:nvPr/>
        </p:nvSpPr>
        <p:spPr>
          <a:xfrm>
            <a:off x="8270113" y="-223023"/>
            <a:ext cx="2526298" cy="7991294"/>
          </a:xfrm>
          <a:prstGeom prst="rect">
            <a:avLst/>
          </a:prstGeom>
          <a:solidFill>
            <a:schemeClr val="bg1">
              <a:alpha val="76000"/>
            </a:schemeClr>
          </a:solidFill>
          <a:ln>
            <a:noFill/>
          </a:ln>
          <a:effectLst>
            <a:reflection stA="59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55" dirty="0"/>
          </a:p>
        </p:txBody>
      </p:sp>
      <p:sp>
        <p:nvSpPr>
          <p:cNvPr id="58" name="Espace réservé du contenu 2">
            <a:extLst>
              <a:ext uri="{FF2B5EF4-FFF2-40B4-BE49-F238E27FC236}">
                <a16:creationId xmlns:a16="http://schemas.microsoft.com/office/drawing/2014/main" id="{4F4E29BE-6239-9A48-BE7E-C7D1C2769C4E}"/>
              </a:ext>
            </a:extLst>
          </p:cNvPr>
          <p:cNvSpPr txBox="1">
            <a:spLocks/>
          </p:cNvSpPr>
          <p:nvPr/>
        </p:nvSpPr>
        <p:spPr>
          <a:xfrm>
            <a:off x="8414220" y="640280"/>
            <a:ext cx="2344927" cy="8084674"/>
          </a:xfrm>
          <a:prstGeom prst="rect">
            <a:avLst/>
          </a:prstGeom>
        </p:spPr>
        <p:txBody>
          <a:bodyPr vert="horz" lIns="56698" tIns="28349" rIns="56698" bIns="28349"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fr-FR" sz="1300" b="1" dirty="0"/>
          </a:p>
          <a:p>
            <a:pPr marL="0" indent="0">
              <a:buNone/>
            </a:pPr>
            <a:r>
              <a:rPr lang="fr-FR" sz="1300" b="1" dirty="0"/>
              <a:t>Vous souhaitez voir s'améliorer votre  Environnement quotidien, votre Sécurité et celle de vos enfants, la Circulation, la Propreté de nos rues et trottoirs, vous avez envie de mieux connaître vos voisins ?</a:t>
            </a:r>
            <a:br>
              <a:rPr lang="fr-FR" sz="1300" b="1" dirty="0"/>
            </a:br>
            <a:r>
              <a:rPr lang="fr-FR" sz="1300" b="1" dirty="0"/>
              <a:t>Rejoignez-nous ! </a:t>
            </a:r>
            <a:br>
              <a:rPr lang="fr-FR" sz="1300" b="1" dirty="0"/>
            </a:br>
            <a:r>
              <a:rPr lang="fr-FR" sz="1300" b="1" dirty="0"/>
              <a:t>Adhérez à l'ARQSG</a:t>
            </a:r>
            <a:br>
              <a:rPr lang="fr-FR" sz="1300" b="1" dirty="0"/>
            </a:br>
            <a:r>
              <a:rPr lang="fr-FR" sz="1300" b="1" dirty="0"/>
              <a:t>Depuis la création de l'Association, en octobre 2017, nous instaurons des modalités de concertation avec les élus et les services de la Mairie pour les problématiques de Sécurité, de Propreté, l'amélioration de la Circulation et du Stationnement, le suivi des travaux, nous relayons toutes les demandes et interrogations de nos adhérents vers le Maire et ses Adjoints. Nous organisons des moments de convivialité et nous avons créé un site pour informer et échanger avec nos adhérents.</a:t>
            </a:r>
            <a:br>
              <a:rPr lang="fr-FR" sz="1300" b="1" dirty="0"/>
            </a:br>
            <a:r>
              <a:rPr lang="fr-FR" sz="1300" b="1" dirty="0"/>
              <a:t>Nous avons besoin de chacun de vous pour faire vivre et amplifier ces projets. </a:t>
            </a:r>
            <a:br>
              <a:rPr lang="fr-FR" sz="1300" b="1" dirty="0"/>
            </a:br>
            <a:r>
              <a:rPr lang="fr-FR" sz="1300" b="1" dirty="0"/>
              <a:t>Plus nous serons nombreux, mieux nous serons entendus.</a:t>
            </a:r>
          </a:p>
          <a:p>
            <a:pPr marL="0" indent="0">
              <a:buNone/>
            </a:pPr>
            <a:br>
              <a:rPr lang="fr-FR" b="1" dirty="0"/>
            </a:br>
            <a:r>
              <a:rPr lang="fr-FR" sz="1200" b="1" dirty="0">
                <a:solidFill>
                  <a:schemeClr val="tx2"/>
                </a:solidFill>
                <a:latin typeface="Monaco" pitchFamily="2" charset="77"/>
                <a:ea typeface="Futura Condensed Medium" charset="0"/>
                <a:cs typeface="Futura Condensed Medium" charset="0"/>
              </a:rPr>
              <a:t>Lionel GROSSMANN</a:t>
            </a:r>
          </a:p>
          <a:p>
            <a:pPr marL="0" indent="0">
              <a:buNone/>
            </a:pPr>
            <a:r>
              <a:rPr lang="fr-FR" sz="1200" b="1" dirty="0">
                <a:solidFill>
                  <a:schemeClr val="tx2"/>
                </a:solidFill>
                <a:latin typeface="Monaco" pitchFamily="2" charset="77"/>
                <a:cs typeface="Futura Condensed Medium" charset="0"/>
              </a:rPr>
              <a:t>Président ARQSG</a:t>
            </a:r>
          </a:p>
          <a:p>
            <a:pPr marL="0" indent="0">
              <a:buNone/>
            </a:pPr>
            <a:r>
              <a:rPr lang="fr-FR" sz="900" b="1" dirty="0">
                <a:solidFill>
                  <a:schemeClr val="tx2"/>
                </a:solidFill>
                <a:latin typeface="Arial" panose="020B0604020202020204" pitchFamily="34" charset="0"/>
                <a:cs typeface="Arial" panose="020B0604020202020204" pitchFamily="34" charset="0"/>
              </a:rPr>
              <a:t>Blog : </a:t>
            </a:r>
            <a:r>
              <a:rPr lang="fr-FR" sz="900" b="1" dirty="0" err="1">
                <a:solidFill>
                  <a:schemeClr val="tx2"/>
                </a:solidFill>
                <a:latin typeface="Arial" panose="020B0604020202020204" pitchFamily="34" charset="0"/>
                <a:cs typeface="Arial" panose="020B0604020202020204" pitchFamily="34" charset="0"/>
              </a:rPr>
              <a:t>asso</a:t>
            </a:r>
            <a:r>
              <a:rPr lang="fr-FR" sz="900" b="1" dirty="0">
                <a:solidFill>
                  <a:schemeClr val="tx2"/>
                </a:solidFill>
                <a:latin typeface="Arial" panose="020B0604020202020204" pitchFamily="34" charset="0"/>
                <a:cs typeface="Arial" panose="020B0604020202020204" pitchFamily="34" charset="0"/>
              </a:rPr>
              <a:t>-quartier-</a:t>
            </a:r>
            <a:r>
              <a:rPr lang="fr-FR" sz="900" b="1" dirty="0" err="1">
                <a:solidFill>
                  <a:schemeClr val="tx2"/>
                </a:solidFill>
                <a:latin typeface="Arial" panose="020B0604020202020204" pitchFamily="34" charset="0"/>
                <a:cs typeface="Arial" panose="020B0604020202020204" pitchFamily="34" charset="0"/>
              </a:rPr>
              <a:t>stgenes.org</a:t>
            </a:r>
            <a:endParaRPr lang="fr-FR" sz="900" b="1" dirty="0">
              <a:solidFill>
                <a:schemeClr val="tx2"/>
              </a:solidFill>
              <a:latin typeface="Arial" panose="020B0604020202020204" pitchFamily="34" charset="0"/>
              <a:cs typeface="Arial" panose="020B0604020202020204" pitchFamily="34" charset="0"/>
            </a:endParaRPr>
          </a:p>
          <a:p>
            <a:pPr marL="0" indent="0">
              <a:buNone/>
            </a:pPr>
            <a:endParaRPr lang="fr-FR" sz="1240" dirty="0"/>
          </a:p>
        </p:txBody>
      </p:sp>
      <p:sp>
        <p:nvSpPr>
          <p:cNvPr id="59" name="ZoneTexte 58">
            <a:extLst>
              <a:ext uri="{FF2B5EF4-FFF2-40B4-BE49-F238E27FC236}">
                <a16:creationId xmlns:a16="http://schemas.microsoft.com/office/drawing/2014/main" id="{558FBDAC-C58A-594F-85CB-4870E86BDBBD}"/>
              </a:ext>
            </a:extLst>
          </p:cNvPr>
          <p:cNvSpPr txBox="1"/>
          <p:nvPr/>
        </p:nvSpPr>
        <p:spPr>
          <a:xfrm>
            <a:off x="8386746" y="234036"/>
            <a:ext cx="1704905" cy="400110"/>
          </a:xfrm>
          <a:prstGeom prst="rect">
            <a:avLst/>
          </a:prstGeom>
          <a:noFill/>
        </p:spPr>
        <p:txBody>
          <a:bodyPr wrap="square" rtlCol="0">
            <a:spAutoFit/>
          </a:bodyPr>
          <a:lstStyle/>
          <a:p>
            <a:r>
              <a:rPr lang="fr-FR" sz="2000" b="1" i="1" dirty="0">
                <a:solidFill>
                  <a:schemeClr val="tx2"/>
                </a:solidFill>
                <a:latin typeface="Futura Condensed Medium" panose="020B0602020204020303" pitchFamily="34" charset="-79"/>
                <a:cs typeface="Futura Condensed Medium" panose="020B0602020204020303" pitchFamily="34" charset="-79"/>
              </a:rPr>
              <a:t>Edito du Président</a:t>
            </a:r>
          </a:p>
        </p:txBody>
      </p:sp>
      <p:sp>
        <p:nvSpPr>
          <p:cNvPr id="68" name="ZoneTexte 67">
            <a:extLst>
              <a:ext uri="{FF2B5EF4-FFF2-40B4-BE49-F238E27FC236}">
                <a16:creationId xmlns:a16="http://schemas.microsoft.com/office/drawing/2014/main" id="{FE3C403A-B326-4443-A66C-52231D1AB070}"/>
              </a:ext>
            </a:extLst>
          </p:cNvPr>
          <p:cNvSpPr txBox="1"/>
          <p:nvPr/>
        </p:nvSpPr>
        <p:spPr>
          <a:xfrm>
            <a:off x="69596" y="7201384"/>
            <a:ext cx="5135356" cy="358291"/>
          </a:xfrm>
          <a:prstGeom prst="rect">
            <a:avLst/>
          </a:prstGeom>
          <a:noFill/>
        </p:spPr>
        <p:txBody>
          <a:bodyPr wrap="square" rtlCol="0">
            <a:spAutoFit/>
          </a:bodyPr>
          <a:lstStyle/>
          <a:p>
            <a:pPr algn="ctr"/>
            <a:r>
              <a:rPr lang="fr-FR" sz="900" b="1" dirty="0">
                <a:solidFill>
                  <a:schemeClr val="bg1"/>
                </a:solidFill>
              </a:rPr>
              <a:t>Siège - 21 rue de Saint-Genès - 33000 - Bordeaux - mail : </a:t>
            </a:r>
            <a:r>
              <a:rPr lang="fr-FR" sz="900" b="1" dirty="0" err="1">
                <a:solidFill>
                  <a:schemeClr val="bg1"/>
                </a:solidFill>
              </a:rPr>
              <a:t>contact@asso-quartier-stgenes.org</a:t>
            </a:r>
            <a:r>
              <a:rPr lang="fr-FR" sz="900" b="1" dirty="0">
                <a:solidFill>
                  <a:schemeClr val="bg1"/>
                </a:solidFill>
              </a:rPr>
              <a:t> </a:t>
            </a:r>
          </a:p>
          <a:p>
            <a:endParaRPr lang="fr-FR" sz="755" dirty="0">
              <a:solidFill>
                <a:schemeClr val="bg1"/>
              </a:solidFill>
            </a:endParaRPr>
          </a:p>
        </p:txBody>
      </p:sp>
      <p:sp>
        <p:nvSpPr>
          <p:cNvPr id="70" name="Titre 1">
            <a:extLst>
              <a:ext uri="{FF2B5EF4-FFF2-40B4-BE49-F238E27FC236}">
                <a16:creationId xmlns:a16="http://schemas.microsoft.com/office/drawing/2014/main" id="{BD3F52C0-A71A-6A43-9A8E-C47CE7F43516}"/>
              </a:ext>
            </a:extLst>
          </p:cNvPr>
          <p:cNvSpPr txBox="1">
            <a:spLocks/>
          </p:cNvSpPr>
          <p:nvPr/>
        </p:nvSpPr>
        <p:spPr>
          <a:xfrm>
            <a:off x="327343" y="445705"/>
            <a:ext cx="5056887" cy="6927683"/>
          </a:xfrm>
          <a:prstGeom prst="rect">
            <a:avLst/>
          </a:prstGeom>
        </p:spPr>
        <p:txBody>
          <a:bodyPr vert="horz" lIns="56698" tIns="28349" rIns="56698" bIns="28349"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fr-FR" sz="3349" dirty="0">
              <a:solidFill>
                <a:schemeClr val="bg1"/>
              </a:solidFill>
              <a:latin typeface="Futura Condensed Medium" panose="020B0602020204020303" pitchFamily="34" charset="-79"/>
              <a:cs typeface="Futura Condensed Medium" panose="020B0602020204020303" pitchFamily="34" charset="-79"/>
            </a:endParaRPr>
          </a:p>
        </p:txBody>
      </p:sp>
      <p:pic>
        <p:nvPicPr>
          <p:cNvPr id="4" name="Image 3">
            <a:extLst>
              <a:ext uri="{FF2B5EF4-FFF2-40B4-BE49-F238E27FC236}">
                <a16:creationId xmlns:a16="http://schemas.microsoft.com/office/drawing/2014/main" id="{2D8AFF2B-B873-944A-BA66-1DAA12492CA3}"/>
              </a:ext>
            </a:extLst>
          </p:cNvPr>
          <p:cNvPicPr>
            <a:picLocks noChangeAspect="1"/>
          </p:cNvPicPr>
          <p:nvPr/>
        </p:nvPicPr>
        <p:blipFill>
          <a:blip r:embed="rId4"/>
          <a:stretch>
            <a:fillRect/>
          </a:stretch>
        </p:blipFill>
        <p:spPr>
          <a:xfrm>
            <a:off x="69596" y="-1"/>
            <a:ext cx="5371313" cy="7559675"/>
          </a:xfrm>
          <a:prstGeom prst="rect">
            <a:avLst/>
          </a:prstGeom>
        </p:spPr>
      </p:pic>
      <p:pic>
        <p:nvPicPr>
          <p:cNvPr id="8" name="Image 7">
            <a:extLst>
              <a:ext uri="{FF2B5EF4-FFF2-40B4-BE49-F238E27FC236}">
                <a16:creationId xmlns:a16="http://schemas.microsoft.com/office/drawing/2014/main" id="{53FE5B2A-7495-074A-8106-EECFA77E2C21}"/>
              </a:ext>
            </a:extLst>
          </p:cNvPr>
          <p:cNvPicPr>
            <a:picLocks noChangeAspect="1"/>
          </p:cNvPicPr>
          <p:nvPr/>
        </p:nvPicPr>
        <p:blipFill>
          <a:blip r:embed="rId5"/>
          <a:stretch>
            <a:fillRect/>
          </a:stretch>
        </p:blipFill>
        <p:spPr>
          <a:xfrm>
            <a:off x="548640" y="748144"/>
            <a:ext cx="4656312" cy="5835535"/>
          </a:xfrm>
          <a:prstGeom prst="rect">
            <a:avLst/>
          </a:prstGeom>
        </p:spPr>
      </p:pic>
    </p:spTree>
    <p:extLst>
      <p:ext uri="{BB962C8B-B14F-4D97-AF65-F5344CB8AC3E}">
        <p14:creationId xmlns:p14="http://schemas.microsoft.com/office/powerpoint/2010/main" val="126133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240F260A-4340-FE46-9E6F-B4305D77D66F}"/>
              </a:ext>
            </a:extLst>
          </p:cNvPr>
          <p:cNvSpPr txBox="1"/>
          <p:nvPr/>
        </p:nvSpPr>
        <p:spPr>
          <a:xfrm>
            <a:off x="458315" y="7331503"/>
            <a:ext cx="4705110" cy="308674"/>
          </a:xfrm>
          <a:prstGeom prst="rect">
            <a:avLst/>
          </a:prstGeom>
          <a:noFill/>
        </p:spPr>
        <p:txBody>
          <a:bodyPr wrap="square" rtlCol="0">
            <a:spAutoFit/>
          </a:bodyPr>
          <a:lstStyle/>
          <a:p>
            <a:pPr algn="ctr"/>
            <a:r>
              <a:rPr lang="fr-FR" sz="651" b="1" dirty="0">
                <a:solidFill>
                  <a:schemeClr val="bg1"/>
                </a:solidFill>
              </a:rPr>
              <a:t>Siège - 21 rue de Saint-Genès - 33000 - Bordeaux - mail : </a:t>
            </a:r>
            <a:r>
              <a:rPr lang="fr-FR" sz="651" b="1" dirty="0" err="1">
                <a:solidFill>
                  <a:schemeClr val="bg1"/>
                </a:solidFill>
              </a:rPr>
              <a:t>contact@asso-quartier-stgenes.org</a:t>
            </a:r>
            <a:r>
              <a:rPr lang="fr-FR" sz="651" b="1" dirty="0">
                <a:solidFill>
                  <a:schemeClr val="bg1"/>
                </a:solidFill>
              </a:rPr>
              <a:t> </a:t>
            </a:r>
          </a:p>
          <a:p>
            <a:endParaRPr lang="fr-FR" sz="755" dirty="0"/>
          </a:p>
        </p:txBody>
      </p:sp>
      <p:sp>
        <p:nvSpPr>
          <p:cNvPr id="24" name="Rectangle 23"/>
          <p:cNvSpPr/>
          <p:nvPr/>
        </p:nvSpPr>
        <p:spPr>
          <a:xfrm>
            <a:off x="6057168" y="393284"/>
            <a:ext cx="3969422" cy="65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fr-FR" sz="755"/>
          </a:p>
        </p:txBody>
      </p:sp>
      <p:pic>
        <p:nvPicPr>
          <p:cNvPr id="2" name="Image 1"/>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1" y="0"/>
            <a:ext cx="5383007" cy="8492249"/>
          </a:xfrm>
          <a:prstGeom prst="rect">
            <a:avLst/>
          </a:prstGeom>
        </p:spPr>
      </p:pic>
      <p:sp>
        <p:nvSpPr>
          <p:cNvPr id="30" name="Rectangle 29"/>
          <p:cNvSpPr/>
          <p:nvPr/>
        </p:nvSpPr>
        <p:spPr>
          <a:xfrm>
            <a:off x="674161" y="393284"/>
            <a:ext cx="3969422" cy="65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fr-FR" sz="755"/>
          </a:p>
        </p:txBody>
      </p:sp>
      <p:sp>
        <p:nvSpPr>
          <p:cNvPr id="31" name="Titre 1">
            <a:extLst>
              <a:ext uri="{FF2B5EF4-FFF2-40B4-BE49-F238E27FC236}">
                <a16:creationId xmlns:a16="http://schemas.microsoft.com/office/drawing/2014/main" id="{8AB7DD41-5260-9E44-B0F8-2418BBDB0A06}"/>
              </a:ext>
            </a:extLst>
          </p:cNvPr>
          <p:cNvSpPr txBox="1">
            <a:spLocks/>
          </p:cNvSpPr>
          <p:nvPr/>
        </p:nvSpPr>
        <p:spPr>
          <a:xfrm>
            <a:off x="885372" y="351164"/>
            <a:ext cx="3667624" cy="1461187"/>
          </a:xfrm>
          <a:prstGeom prst="rect">
            <a:avLst/>
          </a:prstGeom>
        </p:spPr>
        <p:txBody>
          <a:bodyPr vert="horz" lIns="56698" tIns="28349" rIns="56698" bIns="28349"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2480" dirty="0">
                <a:solidFill>
                  <a:srgbClr val="2B4C7C"/>
                </a:solidFill>
                <a:latin typeface="Futura Condensed Medium" panose="020B0602020204020303" pitchFamily="34" charset="-79"/>
                <a:cs typeface="Futura Condensed Medium" panose="020B0602020204020303" pitchFamily="34" charset="-79"/>
              </a:rPr>
              <a:t>Bulletin d’adhésion à l’Association</a:t>
            </a:r>
          </a:p>
        </p:txBody>
      </p:sp>
      <p:sp>
        <p:nvSpPr>
          <p:cNvPr id="32" name="Espace réservé du contenu 2">
            <a:extLst>
              <a:ext uri="{FF2B5EF4-FFF2-40B4-BE49-F238E27FC236}">
                <a16:creationId xmlns:a16="http://schemas.microsoft.com/office/drawing/2014/main" id="{590C31E4-345E-7146-9204-FD1C8275E838}"/>
              </a:ext>
            </a:extLst>
          </p:cNvPr>
          <p:cNvSpPr txBox="1">
            <a:spLocks/>
          </p:cNvSpPr>
          <p:nvPr/>
        </p:nvSpPr>
        <p:spPr>
          <a:xfrm>
            <a:off x="794783" y="1478176"/>
            <a:ext cx="3848800" cy="4796544"/>
          </a:xfrm>
          <a:prstGeom prst="rect">
            <a:avLst/>
          </a:prstGeom>
        </p:spPr>
        <p:txBody>
          <a:bodyPr vert="horz" lIns="56698" tIns="28349" rIns="56698" bIns="28349"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302" dirty="0">
                <a:solidFill>
                  <a:srgbClr val="2B4C7C"/>
                </a:solidFill>
                <a:latin typeface="Futura Condensed Medium" panose="020B0602020204020303" pitchFamily="34" charset="-79"/>
                <a:cs typeface="Futura Condensed Medium" panose="020B0602020204020303" pitchFamily="34" charset="-79"/>
              </a:rPr>
              <a:t>ASSOCIATION DES RIVERAINS DU QUARTIER SAINT-GENES BULLETIN D’ADHESION 2023 </a:t>
            </a:r>
            <a:r>
              <a:rPr lang="fr-FR" sz="1302" dirty="0">
                <a:latin typeface="Futura Condensed Medium" panose="020B0602020204020303" pitchFamily="34" charset="-79"/>
                <a:cs typeface="Futura Condensed Medium" panose="020B0602020204020303" pitchFamily="34" charset="-79"/>
              </a:rPr>
              <a:t>* </a:t>
            </a:r>
          </a:p>
          <a:p>
            <a:pPr marL="0" indent="0">
              <a:buNone/>
            </a:pPr>
            <a:endParaRPr lang="fr-FR" sz="1302" dirty="0">
              <a:latin typeface="Futura Condensed Medium" panose="020B0602020204020303" pitchFamily="34" charset="-79"/>
              <a:cs typeface="Futura Condensed Medium" panose="020B0602020204020303" pitchFamily="34" charset="-79"/>
            </a:endParaRPr>
          </a:p>
          <a:p>
            <a:r>
              <a:rPr lang="fr-FR" sz="992" dirty="0">
                <a:latin typeface="Avenir Next" charset="0"/>
                <a:ea typeface="Avenir Next" charset="0"/>
                <a:cs typeface="Avenir Next" charset="0"/>
              </a:rPr>
              <a:t>Nom .............................................. </a:t>
            </a:r>
            <a:r>
              <a:rPr lang="fr-FR" sz="992" dirty="0" err="1">
                <a:latin typeface="Avenir Next" charset="0"/>
                <a:ea typeface="Avenir Next" charset="0"/>
                <a:cs typeface="Avenir Next" charset="0"/>
              </a:rPr>
              <a:t>Prénom</a:t>
            </a:r>
            <a:r>
              <a:rPr lang="fr-FR" sz="992" dirty="0">
                <a:latin typeface="Avenir Next" charset="0"/>
                <a:ea typeface="Avenir Next" charset="0"/>
                <a:cs typeface="Avenir Next" charset="0"/>
              </a:rPr>
              <a:t> .................................. </a:t>
            </a:r>
          </a:p>
          <a:p>
            <a:r>
              <a:rPr lang="fr-FR" sz="992" dirty="0">
                <a:latin typeface="Avenir Next" charset="0"/>
                <a:ea typeface="Avenir Next" charset="0"/>
                <a:cs typeface="Avenir Next" charset="0"/>
              </a:rPr>
              <a:t>E-mail **................................................................</a:t>
            </a:r>
          </a:p>
          <a:p>
            <a:r>
              <a:rPr lang="fr-FR" sz="992" dirty="0">
                <a:latin typeface="Avenir Next" charset="0"/>
                <a:ea typeface="Avenir Next" charset="0"/>
                <a:cs typeface="Avenir Next" charset="0"/>
              </a:rPr>
              <a:t>Adresse...................................................................................... </a:t>
            </a:r>
          </a:p>
          <a:p>
            <a:r>
              <a:rPr lang="fr-FR" sz="992" dirty="0" err="1">
                <a:latin typeface="Avenir Next" charset="0"/>
                <a:ea typeface="Avenir Next" charset="0"/>
                <a:cs typeface="Avenir Next" charset="0"/>
              </a:rPr>
              <a:t>Téléphone</a:t>
            </a:r>
            <a:r>
              <a:rPr lang="fr-FR" sz="992" dirty="0">
                <a:latin typeface="Avenir Next" charset="0"/>
                <a:ea typeface="Avenir Next" charset="0"/>
                <a:cs typeface="Avenir Next" charset="0"/>
              </a:rPr>
              <a:t>........................................................... </a:t>
            </a:r>
          </a:p>
          <a:p>
            <a:r>
              <a:rPr lang="fr-FR" sz="992" dirty="0">
                <a:latin typeface="Avenir Next" charset="0"/>
                <a:ea typeface="Avenir Next" charset="0"/>
                <a:cs typeface="Avenir Next" charset="0"/>
              </a:rPr>
              <a:t>Je souhaite devenir : </a:t>
            </a:r>
          </a:p>
          <a:p>
            <a:r>
              <a:rPr lang="fr-FR" sz="992" dirty="0">
                <a:latin typeface="Avenir Next" charset="0"/>
                <a:ea typeface="Avenir Next" charset="0"/>
                <a:cs typeface="Avenir Next" charset="0"/>
              </a:rPr>
              <a:t>[  ] Membre actif =&gt; cotisation annuelle 5€ </a:t>
            </a:r>
          </a:p>
          <a:p>
            <a:r>
              <a:rPr lang="fr-FR" sz="992" dirty="0">
                <a:latin typeface="Avenir Next" charset="0"/>
                <a:ea typeface="Avenir Next" charset="0"/>
                <a:cs typeface="Avenir Next" charset="0"/>
              </a:rPr>
              <a:t>[  ] Membre bienfaiteur =&gt; à partir de 10 €</a:t>
            </a:r>
            <a:br>
              <a:rPr lang="fr-FR" sz="992" dirty="0">
                <a:latin typeface="Avenir Next" charset="0"/>
                <a:ea typeface="Avenir Next" charset="0"/>
                <a:cs typeface="Avenir Next" charset="0"/>
              </a:rPr>
            </a:br>
            <a:r>
              <a:rPr lang="fr-FR" sz="992" dirty="0">
                <a:latin typeface="Avenir Next" charset="0"/>
                <a:ea typeface="Avenir Next" charset="0"/>
                <a:cs typeface="Avenir Next" charset="0"/>
              </a:rPr>
              <a:t>Je peux en outre être bénévole dans le domaine suivant .................................................................... </a:t>
            </a:r>
          </a:p>
          <a:p>
            <a:r>
              <a:rPr lang="fr-FR" sz="992" dirty="0">
                <a:latin typeface="Avenir Next" charset="0"/>
                <a:ea typeface="Avenir Next" charset="0"/>
                <a:cs typeface="Avenir Next" charset="0"/>
              </a:rPr>
              <a:t>Le </a:t>
            </a:r>
            <a:r>
              <a:rPr lang="fr-FR" sz="992" b="1" dirty="0">
                <a:latin typeface="Avenir Next" charset="0"/>
                <a:ea typeface="Avenir Next" charset="0"/>
                <a:cs typeface="Avenir Next" charset="0"/>
              </a:rPr>
              <a:t>bulletin </a:t>
            </a:r>
            <a:r>
              <a:rPr lang="fr-FR" sz="992" b="1" dirty="0" err="1">
                <a:latin typeface="Avenir Next" charset="0"/>
                <a:ea typeface="Avenir Next" charset="0"/>
                <a:cs typeface="Avenir Next" charset="0"/>
              </a:rPr>
              <a:t>compléte</a:t>
            </a:r>
            <a:r>
              <a:rPr lang="fr-FR" sz="992" b="1" dirty="0">
                <a:latin typeface="Avenir Next" charset="0"/>
                <a:ea typeface="Avenir Next" charset="0"/>
                <a:cs typeface="Avenir Next" charset="0"/>
              </a:rPr>
              <a:t>́ et le règlement par chèque </a:t>
            </a:r>
            <a:r>
              <a:rPr lang="fr-FR" sz="992" dirty="0">
                <a:latin typeface="Avenir Next" charset="0"/>
                <a:ea typeface="Avenir Next" charset="0"/>
                <a:cs typeface="Avenir Next" charset="0"/>
              </a:rPr>
              <a:t>sont à adresser à : Association des Riverains du Quartier </a:t>
            </a:r>
            <a:r>
              <a:rPr lang="fr-FR" sz="992" dirty="0" err="1">
                <a:latin typeface="Avenir Next" charset="0"/>
                <a:ea typeface="Avenir Next" charset="0"/>
                <a:cs typeface="Avenir Next" charset="0"/>
              </a:rPr>
              <a:t>Saint-Genès</a:t>
            </a:r>
            <a:r>
              <a:rPr lang="fr-FR" sz="992" dirty="0">
                <a:latin typeface="Avenir Next" charset="0"/>
                <a:ea typeface="Avenir Next" charset="0"/>
                <a:cs typeface="Avenir Next" charset="0"/>
              </a:rPr>
              <a:t>, 21 rue de </a:t>
            </a:r>
            <a:r>
              <a:rPr lang="fr-FR" sz="992" dirty="0" err="1">
                <a:latin typeface="Avenir Next" charset="0"/>
                <a:ea typeface="Avenir Next" charset="0"/>
                <a:cs typeface="Avenir Next" charset="0"/>
              </a:rPr>
              <a:t>Saint-Genès</a:t>
            </a:r>
            <a:r>
              <a:rPr lang="fr-FR" sz="992" dirty="0">
                <a:latin typeface="Avenir Next" charset="0"/>
                <a:ea typeface="Avenir Next" charset="0"/>
                <a:cs typeface="Avenir Next" charset="0"/>
              </a:rPr>
              <a:t> 33000 Bordeaux. </a:t>
            </a:r>
          </a:p>
          <a:p>
            <a:pPr marL="0" indent="0">
              <a:buNone/>
            </a:pPr>
            <a:r>
              <a:rPr lang="fr-FR" sz="992" dirty="0">
                <a:latin typeface="Avenir Next" charset="0"/>
                <a:ea typeface="Avenir Next" charset="0"/>
                <a:cs typeface="Avenir Next" charset="0"/>
              </a:rPr>
              <a:t>      </a:t>
            </a:r>
            <a:r>
              <a:rPr lang="fr-FR" sz="992" b="1" dirty="0">
                <a:latin typeface="Avenir Next" charset="0"/>
                <a:ea typeface="Avenir Next" charset="0"/>
                <a:cs typeface="Avenir Next" charset="0"/>
              </a:rPr>
              <a:t>ou</a:t>
            </a:r>
          </a:p>
          <a:p>
            <a:r>
              <a:rPr lang="fr-FR" sz="992" dirty="0">
                <a:latin typeface="Avenir Next" charset="0"/>
                <a:ea typeface="Avenir Next" charset="0"/>
                <a:cs typeface="Avenir Next" charset="0"/>
              </a:rPr>
              <a:t>Possibilité d’</a:t>
            </a:r>
            <a:r>
              <a:rPr lang="fr-FR" sz="992" b="1" dirty="0">
                <a:latin typeface="Avenir Next" charset="0"/>
                <a:ea typeface="Avenir Next" charset="0"/>
                <a:cs typeface="Avenir Next" charset="0"/>
              </a:rPr>
              <a:t>adhérer et régler </a:t>
            </a:r>
            <a:r>
              <a:rPr lang="fr-FR" sz="992" dirty="0">
                <a:latin typeface="Avenir Next" charset="0"/>
                <a:ea typeface="Avenir Next" charset="0"/>
                <a:cs typeface="Avenir Next" charset="0"/>
              </a:rPr>
              <a:t>via le site </a:t>
            </a:r>
            <a:r>
              <a:rPr lang="fr-FR" sz="992" b="1" dirty="0" err="1">
                <a:latin typeface="Avenir Next" charset="0"/>
                <a:ea typeface="Avenir Next" charset="0"/>
                <a:cs typeface="Avenir Next" charset="0"/>
              </a:rPr>
              <a:t>HelloAsso</a:t>
            </a:r>
            <a:r>
              <a:rPr lang="fr-FR" sz="992" dirty="0">
                <a:latin typeface="Avenir Next" charset="0"/>
                <a:ea typeface="Avenir Next" charset="0"/>
                <a:cs typeface="Avenir Next" charset="0"/>
              </a:rPr>
              <a:t>  puis</a:t>
            </a:r>
          </a:p>
          <a:p>
            <a:pPr marL="0" indent="0">
              <a:buNone/>
            </a:pPr>
            <a:r>
              <a:rPr lang="fr-FR" sz="992" dirty="0">
                <a:latin typeface="Avenir Next" charset="0"/>
                <a:ea typeface="Avenir Next" charset="0"/>
                <a:cs typeface="Avenir Next" charset="0"/>
              </a:rPr>
              <a:t>            Association des Riverains du Quartier Saint Genès</a:t>
            </a:r>
          </a:p>
          <a:p>
            <a:pPr marL="0" indent="0" algn="ctr">
              <a:buNone/>
            </a:pPr>
            <a:r>
              <a:rPr lang="fr-FR" sz="1364" dirty="0">
                <a:latin typeface="Futura Condensed Medium" panose="020B0602020204020303" pitchFamily="34" charset="-79"/>
                <a:cs typeface="Futura Condensed Medium" panose="020B0602020204020303" pitchFamily="34" charset="-79"/>
              </a:rPr>
              <a:t>MERCI POUR VOTRE IMPLICATION ET A BIENTÔT ! </a:t>
            </a:r>
          </a:p>
          <a:p>
            <a:endParaRPr lang="fr-FR" sz="992" dirty="0">
              <a:latin typeface="Avenir Next" charset="0"/>
              <a:ea typeface="Avenir Next" charset="0"/>
              <a:cs typeface="Avenir Next" charset="0"/>
            </a:endParaRPr>
          </a:p>
          <a:p>
            <a:r>
              <a:rPr lang="fr-FR" sz="868" i="1" dirty="0">
                <a:latin typeface="Avenir Next" charset="0"/>
                <a:ea typeface="Avenir Next" charset="0"/>
                <a:cs typeface="Avenir Next" charset="0"/>
              </a:rPr>
              <a:t>**Un </a:t>
            </a:r>
            <a:r>
              <a:rPr lang="fr-FR" sz="868" i="1" dirty="0" err="1">
                <a:latin typeface="Avenir Next" charset="0"/>
                <a:ea typeface="Avenir Next" charset="0"/>
                <a:cs typeface="Avenir Next" charset="0"/>
              </a:rPr>
              <a:t>reçu</a:t>
            </a:r>
            <a:r>
              <a:rPr lang="fr-FR" sz="868" i="1" dirty="0">
                <a:latin typeface="Avenir Next" charset="0"/>
                <a:ea typeface="Avenir Next" charset="0"/>
                <a:cs typeface="Avenir Next" charset="0"/>
              </a:rPr>
              <a:t> vous sera adressé par e-mail (pensez à </a:t>
            </a:r>
            <a:r>
              <a:rPr lang="fr-FR" sz="868" i="1" dirty="0" err="1">
                <a:latin typeface="Avenir Next" charset="0"/>
                <a:ea typeface="Avenir Next" charset="0"/>
                <a:cs typeface="Avenir Next" charset="0"/>
              </a:rPr>
              <a:t>compléter</a:t>
            </a:r>
            <a:r>
              <a:rPr lang="fr-FR" sz="868" i="1" dirty="0">
                <a:latin typeface="Avenir Next" charset="0"/>
                <a:ea typeface="Avenir Next" charset="0"/>
                <a:cs typeface="Avenir Next" charset="0"/>
              </a:rPr>
              <a:t> votre adresse e-mail ci-dessus) </a:t>
            </a:r>
          </a:p>
          <a:p>
            <a:r>
              <a:rPr lang="fr-FR" sz="868" i="1" dirty="0">
                <a:latin typeface="Avenir Next" charset="0"/>
                <a:ea typeface="Avenir Next" charset="0"/>
                <a:cs typeface="Avenir Next" charset="0"/>
              </a:rPr>
              <a:t>* Pour les familles, bien vouloir remplir un bulletin d’</a:t>
            </a:r>
            <a:r>
              <a:rPr lang="fr-FR" sz="868" i="1" dirty="0" err="1">
                <a:latin typeface="Avenir Next" charset="0"/>
                <a:ea typeface="Avenir Next" charset="0"/>
                <a:cs typeface="Avenir Next" charset="0"/>
              </a:rPr>
              <a:t>adhésion</a:t>
            </a:r>
            <a:r>
              <a:rPr lang="fr-FR" sz="868" i="1" dirty="0">
                <a:latin typeface="Avenir Next" charset="0"/>
                <a:ea typeface="Avenir Next" charset="0"/>
                <a:cs typeface="Avenir Next" charset="0"/>
              </a:rPr>
              <a:t> par membre </a:t>
            </a:r>
            <a:r>
              <a:rPr lang="fr-FR" sz="868" i="1" dirty="0" err="1">
                <a:latin typeface="Avenir Next" charset="0"/>
                <a:ea typeface="Avenir Next" charset="0"/>
                <a:cs typeface="Avenir Next" charset="0"/>
              </a:rPr>
              <a:t>adhérent</a:t>
            </a:r>
            <a:r>
              <a:rPr lang="fr-FR" sz="868" i="1" dirty="0">
                <a:latin typeface="Avenir Next" charset="0"/>
                <a:ea typeface="Avenir Next" charset="0"/>
                <a:cs typeface="Avenir Next" charset="0"/>
              </a:rPr>
              <a:t>. </a:t>
            </a:r>
          </a:p>
          <a:p>
            <a:endParaRPr lang="fr-FR" sz="1302" dirty="0"/>
          </a:p>
        </p:txBody>
      </p:sp>
      <p:sp>
        <p:nvSpPr>
          <p:cNvPr id="33" name="ZoneTexte 32">
            <a:extLst>
              <a:ext uri="{FF2B5EF4-FFF2-40B4-BE49-F238E27FC236}">
                <a16:creationId xmlns:a16="http://schemas.microsoft.com/office/drawing/2014/main" id="{EE34EAE4-FF43-6A4D-B47B-E0BB2FD4A12A}"/>
              </a:ext>
            </a:extLst>
          </p:cNvPr>
          <p:cNvSpPr txBox="1"/>
          <p:nvPr/>
        </p:nvSpPr>
        <p:spPr>
          <a:xfrm>
            <a:off x="1699491" y="6469702"/>
            <a:ext cx="2327564" cy="276999"/>
          </a:xfrm>
          <a:prstGeom prst="rect">
            <a:avLst/>
          </a:prstGeom>
          <a:noFill/>
        </p:spPr>
        <p:txBody>
          <a:bodyPr wrap="square" rtlCol="0">
            <a:spAutoFit/>
          </a:bodyPr>
          <a:lstStyle/>
          <a:p>
            <a:r>
              <a:rPr lang="fr-FR" sz="1200" dirty="0">
                <a:solidFill>
                  <a:schemeClr val="tx2"/>
                </a:solidFill>
                <a:latin typeface="Futura Condensed Medium" charset="0"/>
                <a:cs typeface="Futura Condensed Medium" charset="0"/>
              </a:rPr>
              <a:t>Votre blog : </a:t>
            </a:r>
            <a:r>
              <a:rPr lang="fr-FR" sz="1200" dirty="0" err="1">
                <a:solidFill>
                  <a:schemeClr val="tx2"/>
                </a:solidFill>
                <a:latin typeface="Futura Condensed Medium" charset="0"/>
                <a:cs typeface="Futura Condensed Medium" charset="0"/>
              </a:rPr>
              <a:t>asso</a:t>
            </a:r>
            <a:r>
              <a:rPr lang="fr-FR" sz="1200" dirty="0">
                <a:solidFill>
                  <a:schemeClr val="tx2"/>
                </a:solidFill>
                <a:latin typeface="Futura Condensed Medium" charset="0"/>
                <a:cs typeface="Futura Condensed Medium" charset="0"/>
              </a:rPr>
              <a:t>-quartier-</a:t>
            </a:r>
            <a:r>
              <a:rPr lang="fr-FR" sz="1200" dirty="0" err="1">
                <a:solidFill>
                  <a:schemeClr val="tx2"/>
                </a:solidFill>
                <a:latin typeface="Futura Condensed Medium" charset="0"/>
                <a:cs typeface="Futura Condensed Medium" charset="0"/>
              </a:rPr>
              <a:t>stgenes.org</a:t>
            </a:r>
            <a:endParaRPr lang="fr-FR" dirty="0"/>
          </a:p>
        </p:txBody>
      </p:sp>
      <p:sp>
        <p:nvSpPr>
          <p:cNvPr id="38" name="ZoneTexte 37">
            <a:extLst>
              <a:ext uri="{FF2B5EF4-FFF2-40B4-BE49-F238E27FC236}">
                <a16:creationId xmlns:a16="http://schemas.microsoft.com/office/drawing/2014/main" id="{240F260A-4340-FE46-9E6F-B4305D77D66F}"/>
              </a:ext>
            </a:extLst>
          </p:cNvPr>
          <p:cNvSpPr txBox="1"/>
          <p:nvPr/>
        </p:nvSpPr>
        <p:spPr>
          <a:xfrm>
            <a:off x="55770" y="7259783"/>
            <a:ext cx="4705110" cy="308674"/>
          </a:xfrm>
          <a:prstGeom prst="rect">
            <a:avLst/>
          </a:prstGeom>
          <a:noFill/>
        </p:spPr>
        <p:txBody>
          <a:bodyPr wrap="square" rtlCol="0">
            <a:spAutoFit/>
          </a:bodyPr>
          <a:lstStyle/>
          <a:p>
            <a:pPr algn="ctr"/>
            <a:r>
              <a:rPr lang="fr-FR" sz="651" b="1" dirty="0">
                <a:solidFill>
                  <a:schemeClr val="bg1"/>
                </a:solidFill>
              </a:rPr>
              <a:t>Siège - 21 rue de Saint-Genès - 33000 - Bordeaux - mail : </a:t>
            </a:r>
            <a:r>
              <a:rPr lang="fr-FR" sz="651" b="1" dirty="0" err="1">
                <a:solidFill>
                  <a:schemeClr val="bg1"/>
                </a:solidFill>
              </a:rPr>
              <a:t>contact@asso-quartier-stgenes.org</a:t>
            </a:r>
            <a:r>
              <a:rPr lang="fr-FR" sz="651" b="1" dirty="0">
                <a:solidFill>
                  <a:schemeClr val="bg1"/>
                </a:solidFill>
              </a:rPr>
              <a:t> </a:t>
            </a:r>
          </a:p>
          <a:p>
            <a:endParaRPr lang="fr-FR" sz="755" dirty="0"/>
          </a:p>
        </p:txBody>
      </p:sp>
      <p:pic>
        <p:nvPicPr>
          <p:cNvPr id="3" name="Image 2"/>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5383006" y="0"/>
            <a:ext cx="5389072" cy="8501817"/>
          </a:xfrm>
          <a:prstGeom prst="rect">
            <a:avLst/>
          </a:prstGeom>
        </p:spPr>
      </p:pic>
      <p:sp>
        <p:nvSpPr>
          <p:cNvPr id="48" name="Rectangle 47"/>
          <p:cNvSpPr/>
          <p:nvPr/>
        </p:nvSpPr>
        <p:spPr>
          <a:xfrm>
            <a:off x="6092831" y="399499"/>
            <a:ext cx="3969422" cy="652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fr-FR" sz="755"/>
          </a:p>
        </p:txBody>
      </p:sp>
      <p:sp>
        <p:nvSpPr>
          <p:cNvPr id="49" name="Titre 1">
            <a:extLst>
              <a:ext uri="{FF2B5EF4-FFF2-40B4-BE49-F238E27FC236}">
                <a16:creationId xmlns:a16="http://schemas.microsoft.com/office/drawing/2014/main" id="{8AB7DD41-5260-9E44-B0F8-2418BBDB0A06}"/>
              </a:ext>
            </a:extLst>
          </p:cNvPr>
          <p:cNvSpPr txBox="1">
            <a:spLocks/>
          </p:cNvSpPr>
          <p:nvPr/>
        </p:nvSpPr>
        <p:spPr>
          <a:xfrm>
            <a:off x="6304042" y="357379"/>
            <a:ext cx="3667624" cy="1461187"/>
          </a:xfrm>
          <a:prstGeom prst="rect">
            <a:avLst/>
          </a:prstGeom>
        </p:spPr>
        <p:txBody>
          <a:bodyPr vert="horz" lIns="56698" tIns="28349" rIns="56698" bIns="28349"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2480" dirty="0">
                <a:solidFill>
                  <a:srgbClr val="2B4C7C"/>
                </a:solidFill>
                <a:latin typeface="Futura Condensed Medium" panose="020B0602020204020303" pitchFamily="34" charset="-79"/>
                <a:cs typeface="Futura Condensed Medium" panose="020B0602020204020303" pitchFamily="34" charset="-79"/>
              </a:rPr>
              <a:t>Bulletin d’adhésion à l’association</a:t>
            </a:r>
          </a:p>
        </p:txBody>
      </p:sp>
      <p:sp>
        <p:nvSpPr>
          <p:cNvPr id="50" name="Espace réservé du contenu 2">
            <a:extLst>
              <a:ext uri="{FF2B5EF4-FFF2-40B4-BE49-F238E27FC236}">
                <a16:creationId xmlns:a16="http://schemas.microsoft.com/office/drawing/2014/main" id="{590C31E4-345E-7146-9204-FD1C8275E838}"/>
              </a:ext>
            </a:extLst>
          </p:cNvPr>
          <p:cNvSpPr txBox="1">
            <a:spLocks/>
          </p:cNvSpPr>
          <p:nvPr/>
        </p:nvSpPr>
        <p:spPr>
          <a:xfrm>
            <a:off x="6213453" y="1484391"/>
            <a:ext cx="3848800" cy="4796544"/>
          </a:xfrm>
          <a:prstGeom prst="rect">
            <a:avLst/>
          </a:prstGeom>
        </p:spPr>
        <p:txBody>
          <a:bodyPr vert="horz" lIns="56698" tIns="28349" rIns="56698" bIns="28349"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1302" dirty="0">
                <a:solidFill>
                  <a:srgbClr val="2B4C7C"/>
                </a:solidFill>
                <a:latin typeface="Futura Condensed Medium" panose="020B0602020204020303" pitchFamily="34" charset="-79"/>
                <a:cs typeface="Futura Condensed Medium" panose="020B0602020204020303" pitchFamily="34" charset="-79"/>
              </a:rPr>
              <a:t>ASSOCIATION DES RIVERAINS DU QUARTIER SAINT-GENES BULLETIN </a:t>
            </a:r>
            <a:r>
              <a:rPr lang="fr-FR" sz="1302">
                <a:solidFill>
                  <a:srgbClr val="2B4C7C"/>
                </a:solidFill>
                <a:latin typeface="Futura Condensed Medium" panose="020B0602020204020303" pitchFamily="34" charset="-79"/>
                <a:cs typeface="Futura Condensed Medium" panose="020B0602020204020303" pitchFamily="34" charset="-79"/>
              </a:rPr>
              <a:t>D’ADHESION 2023 </a:t>
            </a:r>
            <a:r>
              <a:rPr lang="fr-FR" sz="1302" dirty="0">
                <a:latin typeface="Futura Condensed Medium" panose="020B0602020204020303" pitchFamily="34" charset="-79"/>
                <a:cs typeface="Futura Condensed Medium" panose="020B0602020204020303" pitchFamily="34" charset="-79"/>
              </a:rPr>
              <a:t>* </a:t>
            </a:r>
          </a:p>
          <a:p>
            <a:pPr marL="0" indent="0">
              <a:buNone/>
            </a:pPr>
            <a:endParaRPr lang="fr-FR" sz="1302" dirty="0">
              <a:latin typeface="Futura Condensed Medium" panose="020B0602020204020303" pitchFamily="34" charset="-79"/>
              <a:cs typeface="Futura Condensed Medium" panose="020B0602020204020303" pitchFamily="34" charset="-79"/>
            </a:endParaRPr>
          </a:p>
          <a:p>
            <a:r>
              <a:rPr lang="fr-FR" sz="992" dirty="0">
                <a:latin typeface="Avenir Next" charset="0"/>
                <a:ea typeface="Avenir Next" charset="0"/>
                <a:cs typeface="Avenir Next" charset="0"/>
              </a:rPr>
              <a:t>Nom .............................................. </a:t>
            </a:r>
            <a:r>
              <a:rPr lang="fr-FR" sz="992" dirty="0" err="1">
                <a:latin typeface="Avenir Next" charset="0"/>
                <a:ea typeface="Avenir Next" charset="0"/>
                <a:cs typeface="Avenir Next" charset="0"/>
              </a:rPr>
              <a:t>Prénom</a:t>
            </a:r>
            <a:r>
              <a:rPr lang="fr-FR" sz="992" dirty="0">
                <a:latin typeface="Avenir Next" charset="0"/>
                <a:ea typeface="Avenir Next" charset="0"/>
                <a:cs typeface="Avenir Next" charset="0"/>
              </a:rPr>
              <a:t> .................................. </a:t>
            </a:r>
          </a:p>
          <a:p>
            <a:r>
              <a:rPr lang="fr-FR" sz="992" dirty="0">
                <a:latin typeface="Avenir Next" charset="0"/>
                <a:ea typeface="Avenir Next" charset="0"/>
                <a:cs typeface="Avenir Next" charset="0"/>
              </a:rPr>
              <a:t>E-mail **................................................................</a:t>
            </a:r>
          </a:p>
          <a:p>
            <a:r>
              <a:rPr lang="fr-FR" sz="992" dirty="0">
                <a:latin typeface="Avenir Next" charset="0"/>
                <a:ea typeface="Avenir Next" charset="0"/>
                <a:cs typeface="Avenir Next" charset="0"/>
              </a:rPr>
              <a:t>Adresse...................................................................................... </a:t>
            </a:r>
          </a:p>
          <a:p>
            <a:r>
              <a:rPr lang="fr-FR" sz="992" dirty="0" err="1">
                <a:latin typeface="Avenir Next" charset="0"/>
                <a:ea typeface="Avenir Next" charset="0"/>
                <a:cs typeface="Avenir Next" charset="0"/>
              </a:rPr>
              <a:t>Téléphone</a:t>
            </a:r>
            <a:r>
              <a:rPr lang="fr-FR" sz="992" dirty="0">
                <a:latin typeface="Avenir Next" charset="0"/>
                <a:ea typeface="Avenir Next" charset="0"/>
                <a:cs typeface="Avenir Next" charset="0"/>
              </a:rPr>
              <a:t>........................................................... </a:t>
            </a:r>
          </a:p>
          <a:p>
            <a:r>
              <a:rPr lang="fr-FR" sz="992" dirty="0">
                <a:latin typeface="Avenir Next" charset="0"/>
                <a:ea typeface="Avenir Next" charset="0"/>
                <a:cs typeface="Avenir Next" charset="0"/>
              </a:rPr>
              <a:t>Je souhaite devenir : </a:t>
            </a:r>
          </a:p>
          <a:p>
            <a:r>
              <a:rPr lang="fr-FR" sz="992" dirty="0">
                <a:latin typeface="Avenir Next" charset="0"/>
                <a:ea typeface="Avenir Next" charset="0"/>
                <a:cs typeface="Avenir Next" charset="0"/>
              </a:rPr>
              <a:t>[  ] Membre actif =&gt; cotisation annuelle 5€ </a:t>
            </a:r>
          </a:p>
          <a:p>
            <a:r>
              <a:rPr lang="fr-FR" sz="992" dirty="0">
                <a:latin typeface="Avenir Next" charset="0"/>
                <a:ea typeface="Avenir Next" charset="0"/>
                <a:cs typeface="Avenir Next" charset="0"/>
              </a:rPr>
              <a:t>[  ] Membre bienfaiteur =&gt; à partir de 10 €</a:t>
            </a:r>
            <a:br>
              <a:rPr lang="fr-FR" sz="992" dirty="0">
                <a:latin typeface="Avenir Next" charset="0"/>
                <a:ea typeface="Avenir Next" charset="0"/>
                <a:cs typeface="Avenir Next" charset="0"/>
              </a:rPr>
            </a:br>
            <a:r>
              <a:rPr lang="fr-FR" sz="992" dirty="0">
                <a:latin typeface="Avenir Next" charset="0"/>
                <a:ea typeface="Avenir Next" charset="0"/>
                <a:cs typeface="Avenir Next" charset="0"/>
              </a:rPr>
              <a:t>Je peux en outre être bénévole dans le domaine suivant .................................................................... </a:t>
            </a:r>
          </a:p>
          <a:p>
            <a:r>
              <a:rPr lang="fr-FR" sz="1000" dirty="0">
                <a:latin typeface="Avenir Next" charset="0"/>
                <a:ea typeface="Avenir Next" charset="0"/>
                <a:cs typeface="Avenir Next" charset="0"/>
              </a:rPr>
              <a:t>Le </a:t>
            </a:r>
            <a:r>
              <a:rPr lang="fr-FR" sz="1000" b="1" dirty="0">
                <a:latin typeface="Avenir Next" charset="0"/>
                <a:ea typeface="Avenir Next" charset="0"/>
                <a:cs typeface="Avenir Next" charset="0"/>
              </a:rPr>
              <a:t>bulletin </a:t>
            </a:r>
            <a:r>
              <a:rPr lang="fr-FR" sz="1000" b="1" dirty="0" err="1">
                <a:latin typeface="Avenir Next" charset="0"/>
                <a:ea typeface="Avenir Next" charset="0"/>
                <a:cs typeface="Avenir Next" charset="0"/>
              </a:rPr>
              <a:t>compléte</a:t>
            </a:r>
            <a:r>
              <a:rPr lang="fr-FR" sz="1000" b="1" dirty="0">
                <a:latin typeface="Avenir Next" charset="0"/>
                <a:ea typeface="Avenir Next" charset="0"/>
                <a:cs typeface="Avenir Next" charset="0"/>
              </a:rPr>
              <a:t>́ et le règlement par chèque </a:t>
            </a:r>
            <a:r>
              <a:rPr lang="fr-FR" sz="1000" dirty="0">
                <a:latin typeface="Avenir Next" charset="0"/>
                <a:ea typeface="Avenir Next" charset="0"/>
                <a:cs typeface="Avenir Next" charset="0"/>
              </a:rPr>
              <a:t>sont à adresser à : Association des Riverains du Quartier </a:t>
            </a:r>
            <a:r>
              <a:rPr lang="fr-FR" sz="1000" dirty="0" err="1">
                <a:latin typeface="Avenir Next" charset="0"/>
                <a:ea typeface="Avenir Next" charset="0"/>
                <a:cs typeface="Avenir Next" charset="0"/>
              </a:rPr>
              <a:t>Saint-Genès</a:t>
            </a:r>
            <a:r>
              <a:rPr lang="fr-FR" sz="1000" dirty="0">
                <a:latin typeface="Avenir Next" charset="0"/>
                <a:ea typeface="Avenir Next" charset="0"/>
                <a:cs typeface="Avenir Next" charset="0"/>
              </a:rPr>
              <a:t>, 21 rue de </a:t>
            </a:r>
            <a:r>
              <a:rPr lang="fr-FR" sz="1000" dirty="0" err="1">
                <a:latin typeface="Avenir Next" charset="0"/>
                <a:ea typeface="Avenir Next" charset="0"/>
                <a:cs typeface="Avenir Next" charset="0"/>
              </a:rPr>
              <a:t>Saint-Genès</a:t>
            </a:r>
            <a:r>
              <a:rPr lang="fr-FR" sz="1000" dirty="0">
                <a:latin typeface="Avenir Next" charset="0"/>
                <a:ea typeface="Avenir Next" charset="0"/>
                <a:cs typeface="Avenir Next" charset="0"/>
              </a:rPr>
              <a:t> 33000 Bordeaux. </a:t>
            </a:r>
          </a:p>
          <a:p>
            <a:pPr marL="0" indent="0">
              <a:buNone/>
            </a:pPr>
            <a:r>
              <a:rPr lang="fr-FR" sz="1000" dirty="0">
                <a:latin typeface="Avenir Next" charset="0"/>
                <a:ea typeface="Avenir Next" charset="0"/>
                <a:cs typeface="Avenir Next" charset="0"/>
              </a:rPr>
              <a:t>      </a:t>
            </a:r>
            <a:r>
              <a:rPr lang="fr-FR" sz="1000" b="1" dirty="0">
                <a:latin typeface="Avenir Next" charset="0"/>
                <a:ea typeface="Avenir Next" charset="0"/>
                <a:cs typeface="Avenir Next" charset="0"/>
              </a:rPr>
              <a:t>ou</a:t>
            </a:r>
          </a:p>
          <a:p>
            <a:r>
              <a:rPr lang="fr-FR" sz="1000" dirty="0">
                <a:latin typeface="Avenir Next" charset="0"/>
                <a:ea typeface="Avenir Next" charset="0"/>
                <a:cs typeface="Avenir Next" charset="0"/>
              </a:rPr>
              <a:t>Possibilité d’</a:t>
            </a:r>
            <a:r>
              <a:rPr lang="fr-FR" sz="1000" b="1" dirty="0">
                <a:latin typeface="Avenir Next" charset="0"/>
                <a:ea typeface="Avenir Next" charset="0"/>
                <a:cs typeface="Avenir Next" charset="0"/>
              </a:rPr>
              <a:t>adhérer et régler </a:t>
            </a:r>
            <a:r>
              <a:rPr lang="fr-FR" sz="1000" dirty="0">
                <a:latin typeface="Avenir Next" charset="0"/>
                <a:ea typeface="Avenir Next" charset="0"/>
                <a:cs typeface="Avenir Next" charset="0"/>
              </a:rPr>
              <a:t>via le site </a:t>
            </a:r>
            <a:r>
              <a:rPr lang="fr-FR" sz="1000" b="1" dirty="0" err="1">
                <a:latin typeface="Avenir Next" charset="0"/>
                <a:ea typeface="Avenir Next" charset="0"/>
                <a:cs typeface="Avenir Next" charset="0"/>
              </a:rPr>
              <a:t>HelloAsso</a:t>
            </a:r>
            <a:r>
              <a:rPr lang="fr-FR" sz="1000" dirty="0">
                <a:latin typeface="Avenir Next" charset="0"/>
                <a:ea typeface="Avenir Next" charset="0"/>
                <a:cs typeface="Avenir Next" charset="0"/>
              </a:rPr>
              <a:t>  puis </a:t>
            </a:r>
          </a:p>
          <a:p>
            <a:pPr marL="0" indent="0">
              <a:buNone/>
            </a:pPr>
            <a:r>
              <a:rPr lang="fr-FR" sz="1000" dirty="0">
                <a:latin typeface="Avenir Next" charset="0"/>
                <a:ea typeface="Avenir Next" charset="0"/>
                <a:cs typeface="Avenir Next" charset="0"/>
              </a:rPr>
              <a:t>            Association des Riverains du Quartier Saint Genès</a:t>
            </a:r>
          </a:p>
          <a:p>
            <a:pPr marL="0" indent="0" algn="ctr">
              <a:buNone/>
            </a:pPr>
            <a:r>
              <a:rPr lang="fr-FR" sz="1364" dirty="0">
                <a:latin typeface="Futura Condensed Medium" panose="020B0602020204020303" pitchFamily="34" charset="-79"/>
                <a:cs typeface="Futura Condensed Medium" panose="020B0602020204020303" pitchFamily="34" charset="-79"/>
              </a:rPr>
              <a:t>MERCI POUR VOTRE IMPLICATION ET A BIENTÔT ! </a:t>
            </a:r>
          </a:p>
          <a:p>
            <a:endParaRPr lang="fr-FR" sz="992" dirty="0">
              <a:latin typeface="Avenir Next" charset="0"/>
              <a:ea typeface="Avenir Next" charset="0"/>
              <a:cs typeface="Avenir Next" charset="0"/>
            </a:endParaRPr>
          </a:p>
          <a:p>
            <a:r>
              <a:rPr lang="fr-FR" sz="868" i="1" dirty="0">
                <a:latin typeface="Avenir Next" charset="0"/>
                <a:ea typeface="Avenir Next" charset="0"/>
                <a:cs typeface="Avenir Next" charset="0"/>
              </a:rPr>
              <a:t>**Un </a:t>
            </a:r>
            <a:r>
              <a:rPr lang="fr-FR" sz="868" i="1" dirty="0" err="1">
                <a:latin typeface="Avenir Next" charset="0"/>
                <a:ea typeface="Avenir Next" charset="0"/>
                <a:cs typeface="Avenir Next" charset="0"/>
              </a:rPr>
              <a:t>reçu</a:t>
            </a:r>
            <a:r>
              <a:rPr lang="fr-FR" sz="868" i="1" dirty="0">
                <a:latin typeface="Avenir Next" charset="0"/>
                <a:ea typeface="Avenir Next" charset="0"/>
                <a:cs typeface="Avenir Next" charset="0"/>
              </a:rPr>
              <a:t> vous sera adressé par e-mail (pensez à </a:t>
            </a:r>
            <a:r>
              <a:rPr lang="fr-FR" sz="868" i="1" dirty="0" err="1">
                <a:latin typeface="Avenir Next" charset="0"/>
                <a:ea typeface="Avenir Next" charset="0"/>
                <a:cs typeface="Avenir Next" charset="0"/>
              </a:rPr>
              <a:t>compléter</a:t>
            </a:r>
            <a:r>
              <a:rPr lang="fr-FR" sz="868" i="1" dirty="0">
                <a:latin typeface="Avenir Next" charset="0"/>
                <a:ea typeface="Avenir Next" charset="0"/>
                <a:cs typeface="Avenir Next" charset="0"/>
              </a:rPr>
              <a:t> votre adresse e-mail ci-dessus) </a:t>
            </a:r>
          </a:p>
          <a:p>
            <a:r>
              <a:rPr lang="fr-FR" sz="868" i="1" dirty="0">
                <a:latin typeface="Avenir Next" charset="0"/>
                <a:ea typeface="Avenir Next" charset="0"/>
                <a:cs typeface="Avenir Next" charset="0"/>
              </a:rPr>
              <a:t>* Pour les familles, bien vouloir remplir un bulletin d’</a:t>
            </a:r>
            <a:r>
              <a:rPr lang="fr-FR" sz="868" i="1" dirty="0" err="1">
                <a:latin typeface="Avenir Next" charset="0"/>
                <a:ea typeface="Avenir Next" charset="0"/>
                <a:cs typeface="Avenir Next" charset="0"/>
              </a:rPr>
              <a:t>adhésion</a:t>
            </a:r>
            <a:r>
              <a:rPr lang="fr-FR" sz="868" i="1" dirty="0">
                <a:latin typeface="Avenir Next" charset="0"/>
                <a:ea typeface="Avenir Next" charset="0"/>
                <a:cs typeface="Avenir Next" charset="0"/>
              </a:rPr>
              <a:t> par membre </a:t>
            </a:r>
            <a:r>
              <a:rPr lang="fr-FR" sz="868" i="1" dirty="0" err="1">
                <a:latin typeface="Avenir Next" charset="0"/>
                <a:ea typeface="Avenir Next" charset="0"/>
                <a:cs typeface="Avenir Next" charset="0"/>
              </a:rPr>
              <a:t>adhérent</a:t>
            </a:r>
            <a:r>
              <a:rPr lang="fr-FR" sz="868" i="1" dirty="0">
                <a:latin typeface="Avenir Next" charset="0"/>
                <a:ea typeface="Avenir Next" charset="0"/>
                <a:cs typeface="Avenir Next" charset="0"/>
              </a:rPr>
              <a:t>. </a:t>
            </a:r>
          </a:p>
          <a:p>
            <a:endParaRPr lang="fr-FR" sz="1302" dirty="0"/>
          </a:p>
        </p:txBody>
      </p:sp>
      <p:sp>
        <p:nvSpPr>
          <p:cNvPr id="51" name="ZoneTexte 50">
            <a:extLst>
              <a:ext uri="{FF2B5EF4-FFF2-40B4-BE49-F238E27FC236}">
                <a16:creationId xmlns:a16="http://schemas.microsoft.com/office/drawing/2014/main" id="{240F260A-4340-FE46-9E6F-B4305D77D66F}"/>
              </a:ext>
            </a:extLst>
          </p:cNvPr>
          <p:cNvSpPr txBox="1"/>
          <p:nvPr/>
        </p:nvSpPr>
        <p:spPr>
          <a:xfrm>
            <a:off x="5876985" y="7337718"/>
            <a:ext cx="4705110" cy="308674"/>
          </a:xfrm>
          <a:prstGeom prst="rect">
            <a:avLst/>
          </a:prstGeom>
          <a:noFill/>
        </p:spPr>
        <p:txBody>
          <a:bodyPr wrap="square" rtlCol="0">
            <a:spAutoFit/>
          </a:bodyPr>
          <a:lstStyle/>
          <a:p>
            <a:pPr algn="ctr"/>
            <a:r>
              <a:rPr lang="fr-FR" sz="651" b="1" dirty="0">
                <a:solidFill>
                  <a:schemeClr val="bg1"/>
                </a:solidFill>
              </a:rPr>
              <a:t>Siège - 21 rue de Saint-Genès - 33000 - Bordeaux - mail : </a:t>
            </a:r>
            <a:r>
              <a:rPr lang="fr-FR" sz="651" b="1" dirty="0" err="1">
                <a:solidFill>
                  <a:schemeClr val="bg1"/>
                </a:solidFill>
              </a:rPr>
              <a:t>contact@asso-quartier-stgenes.org</a:t>
            </a:r>
            <a:r>
              <a:rPr lang="fr-FR" sz="651" b="1" dirty="0">
                <a:solidFill>
                  <a:schemeClr val="bg1"/>
                </a:solidFill>
              </a:rPr>
              <a:t> </a:t>
            </a:r>
          </a:p>
          <a:p>
            <a:endParaRPr lang="fr-FR" sz="755" dirty="0"/>
          </a:p>
        </p:txBody>
      </p:sp>
      <p:sp>
        <p:nvSpPr>
          <p:cNvPr id="52" name="ZoneTexte 51">
            <a:extLst>
              <a:ext uri="{FF2B5EF4-FFF2-40B4-BE49-F238E27FC236}">
                <a16:creationId xmlns:a16="http://schemas.microsoft.com/office/drawing/2014/main" id="{EE34EAE4-FF43-6A4D-B47B-E0BB2FD4A12A}"/>
              </a:ext>
            </a:extLst>
          </p:cNvPr>
          <p:cNvSpPr txBox="1"/>
          <p:nvPr/>
        </p:nvSpPr>
        <p:spPr>
          <a:xfrm>
            <a:off x="7118161" y="6475917"/>
            <a:ext cx="2327564" cy="276999"/>
          </a:xfrm>
          <a:prstGeom prst="rect">
            <a:avLst/>
          </a:prstGeom>
          <a:noFill/>
        </p:spPr>
        <p:txBody>
          <a:bodyPr wrap="square" rtlCol="0">
            <a:spAutoFit/>
          </a:bodyPr>
          <a:lstStyle/>
          <a:p>
            <a:r>
              <a:rPr lang="fr-FR" sz="1200" dirty="0">
                <a:solidFill>
                  <a:schemeClr val="tx2"/>
                </a:solidFill>
                <a:latin typeface="Futura Condensed Medium" charset="0"/>
                <a:cs typeface="Futura Condensed Medium" charset="0"/>
              </a:rPr>
              <a:t>Votre blog : </a:t>
            </a:r>
            <a:r>
              <a:rPr lang="fr-FR" sz="1200" dirty="0" err="1">
                <a:solidFill>
                  <a:schemeClr val="tx2"/>
                </a:solidFill>
                <a:latin typeface="Futura Condensed Medium" charset="0"/>
                <a:cs typeface="Futura Condensed Medium" charset="0"/>
              </a:rPr>
              <a:t>asso</a:t>
            </a:r>
            <a:r>
              <a:rPr lang="fr-FR" sz="1200" dirty="0">
                <a:solidFill>
                  <a:schemeClr val="tx2"/>
                </a:solidFill>
                <a:latin typeface="Futura Condensed Medium" charset="0"/>
                <a:cs typeface="Futura Condensed Medium" charset="0"/>
              </a:rPr>
              <a:t>-quartier-</a:t>
            </a:r>
            <a:r>
              <a:rPr lang="fr-FR" sz="1200" dirty="0" err="1">
                <a:solidFill>
                  <a:schemeClr val="tx2"/>
                </a:solidFill>
                <a:latin typeface="Futura Condensed Medium" charset="0"/>
                <a:cs typeface="Futura Condensed Medium" charset="0"/>
              </a:rPr>
              <a:t>stgenes.org</a:t>
            </a:r>
            <a:endParaRPr lang="fr-FR" dirty="0"/>
          </a:p>
        </p:txBody>
      </p:sp>
      <p:pic>
        <p:nvPicPr>
          <p:cNvPr id="5" name="Image 4">
            <a:extLst>
              <a:ext uri="{FF2B5EF4-FFF2-40B4-BE49-F238E27FC236}">
                <a16:creationId xmlns:a16="http://schemas.microsoft.com/office/drawing/2014/main" id="{A55F590B-0D2F-454D-B4DC-C1B67C02E93A}"/>
              </a:ext>
            </a:extLst>
          </p:cNvPr>
          <p:cNvPicPr>
            <a:picLocks noChangeAspect="1"/>
          </p:cNvPicPr>
          <p:nvPr/>
        </p:nvPicPr>
        <p:blipFill>
          <a:blip r:embed="rId4"/>
          <a:stretch>
            <a:fillRect/>
          </a:stretch>
        </p:blipFill>
        <p:spPr>
          <a:xfrm>
            <a:off x="4300946" y="4618151"/>
            <a:ext cx="236480" cy="236480"/>
          </a:xfrm>
          <a:prstGeom prst="rect">
            <a:avLst/>
          </a:prstGeom>
        </p:spPr>
      </p:pic>
      <p:pic>
        <p:nvPicPr>
          <p:cNvPr id="7" name="Image 6">
            <a:extLst>
              <a:ext uri="{FF2B5EF4-FFF2-40B4-BE49-F238E27FC236}">
                <a16:creationId xmlns:a16="http://schemas.microsoft.com/office/drawing/2014/main" id="{3C3B9D4E-420A-F242-A2FF-C1201209F479}"/>
              </a:ext>
            </a:extLst>
          </p:cNvPr>
          <p:cNvPicPr>
            <a:picLocks noChangeAspect="1"/>
          </p:cNvPicPr>
          <p:nvPr/>
        </p:nvPicPr>
        <p:blipFill>
          <a:blip r:embed="rId4"/>
          <a:stretch>
            <a:fillRect/>
          </a:stretch>
        </p:blipFill>
        <p:spPr>
          <a:xfrm>
            <a:off x="9737336" y="4618152"/>
            <a:ext cx="236480" cy="236480"/>
          </a:xfrm>
          <a:prstGeom prst="rect">
            <a:avLst/>
          </a:prstGeom>
        </p:spPr>
      </p:pic>
    </p:spTree>
    <p:extLst>
      <p:ext uri="{BB962C8B-B14F-4D97-AF65-F5344CB8AC3E}">
        <p14:creationId xmlns:p14="http://schemas.microsoft.com/office/powerpoint/2010/main" val="70123892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400</TotalTime>
  <Words>592</Words>
  <Application>Microsoft Macintosh PowerPoint</Application>
  <PresentationFormat>Personnalisé</PresentationFormat>
  <Paragraphs>55</Paragraphs>
  <Slides>2</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vt:i4>
      </vt:variant>
    </vt:vector>
  </HeadingPairs>
  <TitlesOfParts>
    <vt:vector size="9" baseType="lpstr">
      <vt:lpstr>Arial</vt:lpstr>
      <vt:lpstr>Avenir Next</vt:lpstr>
      <vt:lpstr>Calibri</vt:lpstr>
      <vt:lpstr>Calibri Light</vt:lpstr>
      <vt:lpstr>Futura Condensed Medium</vt:lpstr>
      <vt:lpstr>Monaco</vt:lpstr>
      <vt:lpstr>Thème Office</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Mélanie Garcia</dc:creator>
  <cp:lastModifiedBy>Lionel Grossmann</cp:lastModifiedBy>
  <cp:revision>33</cp:revision>
  <cp:lastPrinted>2021-02-10T17:09:05Z</cp:lastPrinted>
  <dcterms:created xsi:type="dcterms:W3CDTF">2019-02-19T09:34:58Z</dcterms:created>
  <dcterms:modified xsi:type="dcterms:W3CDTF">2023-01-23T14:27:43Z</dcterms:modified>
</cp:coreProperties>
</file>